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79" r:id="rId7"/>
    <p:sldId id="283" r:id="rId8"/>
    <p:sldId id="263" r:id="rId9"/>
    <p:sldId id="264" r:id="rId10"/>
    <p:sldId id="265" r:id="rId11"/>
    <p:sldId id="266" r:id="rId12"/>
    <p:sldId id="267" r:id="rId13"/>
    <p:sldId id="268" r:id="rId14"/>
    <p:sldId id="280" r:id="rId15"/>
    <p:sldId id="270" r:id="rId16"/>
    <p:sldId id="271" r:id="rId17"/>
    <p:sldId id="272" r:id="rId18"/>
    <p:sldId id="275" r:id="rId19"/>
    <p:sldId id="274" r:id="rId20"/>
    <p:sldId id="277" r:id="rId21"/>
    <p:sldId id="281" r:id="rId22"/>
    <p:sldId id="282" r:id="rId23"/>
    <p:sldId id="284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8B4F9-B703-47DE-AA70-000B18AAE96A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F0463-45AC-4670-8136-3D3991FF2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875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63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00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64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3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347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191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13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8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5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2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84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2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771079"/>
            <a:ext cx="8531507" cy="282704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форматы </a:t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практики организации проектной и исследовательской деятельности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733256"/>
            <a:ext cx="6768752" cy="792088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err="1" smtClean="0">
                <a:solidFill>
                  <a:schemeClr val="tx1"/>
                </a:solidFill>
                <a:latin typeface="+mn-lt"/>
              </a:rPr>
              <a:t>Вазюкова</a:t>
            </a:r>
            <a:r>
              <a:rPr lang="ru-RU" sz="4000" b="1" dirty="0" smtClean="0">
                <a:solidFill>
                  <a:schemeClr val="tx1"/>
                </a:solidFill>
                <a:latin typeface="+mn-lt"/>
              </a:rPr>
              <a:t> Ирина Евгеньевна</a:t>
            </a:r>
            <a:endParaRPr lang="en-US" sz="4000" b="1" dirty="0" smtClean="0">
              <a:solidFill>
                <a:schemeClr val="tx1"/>
              </a:solidFill>
              <a:latin typeface="+mn-lt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+mn-lt"/>
              </a:rPr>
              <a:t>Заместитель директора, учитель химии</a:t>
            </a:r>
            <a:endParaRPr lang="ru-RU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4355976" y="249229"/>
            <a:ext cx="4032448" cy="131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991"/>
            <a:ext cx="2984660" cy="149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02406" y="1755416"/>
            <a:ext cx="60099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МБОУ «Болгарская средняя общеобразовательная школа №1 с УИОП Спасского муниципального района Республики Татарстан»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223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12776"/>
            <a:ext cx="3888432" cy="417646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Урок химии в 8 классе </a:t>
            </a:r>
            <a:br>
              <a:rPr lang="ru-RU" sz="2800" b="1" dirty="0" smtClean="0"/>
            </a:br>
            <a:r>
              <a:rPr lang="ru-RU" sz="2800" b="1" dirty="0" smtClean="0"/>
              <a:t>по теме: </a:t>
            </a:r>
            <a:br>
              <a:rPr lang="ru-RU" sz="2800" b="1" dirty="0" smtClean="0"/>
            </a:br>
            <a:r>
              <a:rPr lang="ru-RU" sz="2800" b="1" dirty="0" smtClean="0"/>
              <a:t>«Электролитическая диссоциация»</a:t>
            </a:r>
            <a:br>
              <a:rPr lang="ru-RU" sz="2800" b="1" dirty="0" smtClean="0"/>
            </a:br>
            <a:r>
              <a:rPr lang="ru-RU" sz="2800" b="1" dirty="0" smtClean="0"/>
              <a:t> Применяется датчик электропроводности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2" b="5033"/>
          <a:stretch/>
        </p:blipFill>
        <p:spPr bwMode="auto">
          <a:xfrm>
            <a:off x="4860032" y="971280"/>
            <a:ext cx="3672408" cy="5674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5652120" y="179192"/>
            <a:ext cx="2643283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6072"/>
            <a:ext cx="1494015" cy="83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525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403" y="1010219"/>
            <a:ext cx="8496944" cy="115699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Урок химии в 8 классе по теме: Условия </a:t>
            </a:r>
            <a:r>
              <a:rPr lang="ru-RU" sz="2400" b="1" dirty="0"/>
              <a:t>и признаки протекания химических </a:t>
            </a:r>
            <a:r>
              <a:rPr lang="ru-RU" sz="2400" b="1" dirty="0" smtClean="0"/>
              <a:t>реакций </a:t>
            </a:r>
            <a:br>
              <a:rPr lang="ru-RU" sz="2400" b="1" dirty="0" smtClean="0"/>
            </a:br>
            <a:r>
              <a:rPr lang="ru-RU" sz="2400" b="1" dirty="0" smtClean="0"/>
              <a:t>Используется </a:t>
            </a:r>
            <a:r>
              <a:rPr lang="ru-RU" sz="2400" b="1" dirty="0"/>
              <a:t>датчик температуры </a:t>
            </a:r>
            <a:r>
              <a:rPr lang="ru-RU" sz="2400" b="1" dirty="0" smtClean="0"/>
              <a:t>платиновый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/>
              <a:t>и датчик </a:t>
            </a:r>
            <a:r>
              <a:rPr lang="ru-RU" sz="2400" b="1" dirty="0" smtClean="0"/>
              <a:t>измерения </a:t>
            </a:r>
            <a:r>
              <a:rPr lang="ru-RU" sz="2400" b="1" dirty="0"/>
              <a:t>водородного показателя </a:t>
            </a:r>
            <a:r>
              <a:rPr lang="ru-RU" sz="2400" b="1" dirty="0" smtClean="0"/>
              <a:t>рН</a:t>
            </a:r>
            <a:endParaRPr lang="ru-RU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7" b="19706"/>
          <a:stretch/>
        </p:blipFill>
        <p:spPr bwMode="auto">
          <a:xfrm>
            <a:off x="3491880" y="2708920"/>
            <a:ext cx="5295481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300192" y="209645"/>
            <a:ext cx="2643283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9645"/>
            <a:ext cx="1378541" cy="77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7" b="11792"/>
          <a:stretch/>
        </p:blipFill>
        <p:spPr bwMode="auto">
          <a:xfrm>
            <a:off x="390731" y="2996952"/>
            <a:ext cx="4410490" cy="3548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464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Практические работы по химии с использованием  </a:t>
            </a:r>
            <a:br>
              <a:rPr lang="ru-RU" sz="2800" b="1" dirty="0" smtClean="0"/>
            </a:br>
            <a:r>
              <a:rPr lang="ru-RU" sz="2800" b="1" dirty="0" smtClean="0"/>
              <a:t>реактивов центра Точка роста</a:t>
            </a:r>
            <a:endParaRPr lang="ru-RU" sz="2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9"/>
          <a:stretch/>
        </p:blipFill>
        <p:spPr bwMode="auto">
          <a:xfrm>
            <a:off x="539552" y="2421049"/>
            <a:ext cx="3888432" cy="4092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3" b="12638"/>
          <a:stretch/>
        </p:blipFill>
        <p:spPr bwMode="auto">
          <a:xfrm>
            <a:off x="4572000" y="2420888"/>
            <a:ext cx="4332322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084168" y="188640"/>
            <a:ext cx="2554841" cy="76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9645"/>
            <a:ext cx="1296144" cy="724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371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5672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Подготовка к выполнению </a:t>
            </a:r>
            <a:br>
              <a:rPr lang="ru-RU" sz="2800" b="1" dirty="0" smtClean="0"/>
            </a:br>
            <a:r>
              <a:rPr lang="ru-RU" sz="2800" b="1" dirty="0" smtClean="0"/>
              <a:t>практической части ОГЭ по химии</a:t>
            </a:r>
            <a:endParaRPr lang="ru-RU" sz="2800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260419" y="188641"/>
            <a:ext cx="2883581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39" y="219329"/>
            <a:ext cx="1361229" cy="76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C:\Users\Ирина\Downloads\16853034214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l="33555" t="9746"/>
          <a:stretch/>
        </p:blipFill>
        <p:spPr bwMode="auto">
          <a:xfrm>
            <a:off x="4932040" y="2512355"/>
            <a:ext cx="3612409" cy="3684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Ирина\Downloads\1685303442391.jpg"/>
          <p:cNvPicPr>
            <a:picLocks noChangeAspect="1" noChangeArrowheads="1"/>
          </p:cNvPicPr>
          <p:nvPr/>
        </p:nvPicPr>
        <p:blipFill rotWithShape="1">
          <a:blip r:embed="rId5" cstate="print"/>
          <a:srcRect l="4767" t="4222" r="21497"/>
          <a:stretch/>
        </p:blipFill>
        <p:spPr bwMode="auto">
          <a:xfrm>
            <a:off x="740895" y="2547830"/>
            <a:ext cx="3699310" cy="3607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2846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4447" y="274638"/>
            <a:ext cx="3468033" cy="14261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«Общие вопросы физики» 10-11 </a:t>
            </a:r>
            <a:r>
              <a:rPr lang="ru-RU" sz="2400" dirty="0" err="1" smtClean="0"/>
              <a:t>кл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«Общая химия» 10-11 </a:t>
            </a:r>
            <a:r>
              <a:rPr lang="ru-RU" sz="2400" dirty="0" err="1" smtClean="0"/>
              <a:t>кл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3405928" y="2832689"/>
            <a:ext cx="2592288" cy="1728192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Я -исследователь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3549944" y="1020456"/>
            <a:ext cx="2276369" cy="1753391"/>
          </a:xfrm>
          <a:prstGeom prst="hexag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с элементами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исследова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463993" y="4640634"/>
            <a:ext cx="2448272" cy="1944216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дополни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тельного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1619672" y="1883314"/>
            <a:ext cx="2332678" cy="182180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Олимпиад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ное</a:t>
            </a:r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движение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619672" y="3717032"/>
            <a:ext cx="2332678" cy="190821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ШНО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424446" y="1862943"/>
            <a:ext cx="3468033" cy="1821807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по выбору учащихся в 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рамках  УП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424447" y="3664899"/>
            <a:ext cx="2449665" cy="1951470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Учебные курсы внеурочной деятель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ности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382063" y="5849841"/>
            <a:ext cx="2475217" cy="74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8506"/>
            <a:ext cx="1677395" cy="938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29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3405928" y="2832689"/>
            <a:ext cx="2592288" cy="1728192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Я -исследователь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3491880" y="908721"/>
            <a:ext cx="2420385" cy="1897406"/>
          </a:xfrm>
          <a:prstGeom prst="hexag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Урок с элементами </a:t>
            </a:r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исследова</a:t>
            </a:r>
            <a:endParaRPr lang="ru-RU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ния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463993" y="4640634"/>
            <a:ext cx="2448272" cy="1944216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дополни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тельного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1619672" y="1895225"/>
            <a:ext cx="2332678" cy="182180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Олимпиад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ное</a:t>
            </a:r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движение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683568" y="3717032"/>
            <a:ext cx="3268782" cy="190821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ШНО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424447" y="1895224"/>
            <a:ext cx="2449665" cy="1821807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по выбору учащихся в рамках  УП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424447" y="3664899"/>
            <a:ext cx="2449665" cy="1951470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Учебные курсы внеурочной деятель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ности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83568" y="5887530"/>
            <a:ext cx="2327033" cy="69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48680"/>
            <a:ext cx="1720468" cy="96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C:\Users\Ирина\Downloads\16853047021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844" y="347623"/>
            <a:ext cx="4417939" cy="3317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154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3405928" y="2832689"/>
            <a:ext cx="2592288" cy="1728192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Я -исследователь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3491880" y="908721"/>
            <a:ext cx="2420385" cy="1897406"/>
          </a:xfrm>
          <a:prstGeom prst="hexag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с элементами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исследова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463993" y="4640634"/>
            <a:ext cx="2448272" cy="1944216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дополни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тельного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1619672" y="1895225"/>
            <a:ext cx="2332678" cy="182180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Олимпиад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ное</a:t>
            </a:r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движение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619672" y="3717032"/>
            <a:ext cx="2332678" cy="190821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ШМО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424447" y="1895224"/>
            <a:ext cx="2449665" cy="1821807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по выбору учащихся в рамках  УП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424447" y="3664899"/>
            <a:ext cx="3700049" cy="1951470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Учебные курсы внеурочной 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деятельности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235652" y="175190"/>
            <a:ext cx="2680288" cy="80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1982"/>
            <a:ext cx="1416601" cy="79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2" t="20817"/>
          <a:stretch/>
        </p:blipFill>
        <p:spPr bwMode="auto">
          <a:xfrm>
            <a:off x="404482" y="3070459"/>
            <a:ext cx="5040560" cy="344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54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3405928" y="2832689"/>
            <a:ext cx="2592288" cy="1728192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Я -исследователь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3491880" y="908721"/>
            <a:ext cx="2420385" cy="1897406"/>
          </a:xfrm>
          <a:prstGeom prst="hexag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с элементами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исследова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1619672" y="1895225"/>
            <a:ext cx="2332678" cy="182180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Олимпиад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ное</a:t>
            </a:r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движение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652559" y="3665060"/>
            <a:ext cx="2332678" cy="190821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ШНО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424447" y="1895224"/>
            <a:ext cx="2449665" cy="1821807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по выбору учащихся в рамках  УП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424447" y="3664899"/>
            <a:ext cx="2449665" cy="1951470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Учебные курсы внеурочной деятель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ности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311900" y="5977300"/>
            <a:ext cx="2696571" cy="80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09" y="331586"/>
            <a:ext cx="2063602" cy="1154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Шестиугольник 5"/>
          <p:cNvSpPr/>
          <p:nvPr/>
        </p:nvSpPr>
        <p:spPr>
          <a:xfrm>
            <a:off x="2732960" y="4592549"/>
            <a:ext cx="3916319" cy="1944216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дополнительного образования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t="15336" r="11784" b="20488"/>
          <a:stretch/>
        </p:blipFill>
        <p:spPr bwMode="auto">
          <a:xfrm>
            <a:off x="4860032" y="361382"/>
            <a:ext cx="3980493" cy="4033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54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3405928" y="2832689"/>
            <a:ext cx="2592288" cy="1728192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Я -исследователь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3491880" y="908721"/>
            <a:ext cx="2420385" cy="1897406"/>
          </a:xfrm>
          <a:prstGeom prst="hexag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с элементами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исследова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463993" y="4640634"/>
            <a:ext cx="2448272" cy="1944216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дополни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тельного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467544" y="1895225"/>
            <a:ext cx="3484806" cy="182180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Олимпиадное движение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619672" y="3717032"/>
            <a:ext cx="2332678" cy="190821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ШМО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424447" y="1895224"/>
            <a:ext cx="2449665" cy="1821807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по выбору учащихся в рамках  УП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424447" y="3664899"/>
            <a:ext cx="2449665" cy="1951470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Учебные курсы внеурочной деятель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ности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021100" y="561077"/>
            <a:ext cx="2320248" cy="6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1625"/>
            <a:ext cx="1548659" cy="86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232" y="3365458"/>
            <a:ext cx="2249840" cy="328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66" y="3329516"/>
            <a:ext cx="2480945" cy="330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54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06231"/>
            <a:ext cx="6933456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600" b="1" dirty="0" smtClean="0"/>
              <a:t>Школьные НПК</a:t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pic>
        <p:nvPicPr>
          <p:cNvPr id="4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4" b="9974"/>
          <a:stretch/>
        </p:blipFill>
        <p:spPr>
          <a:xfrm>
            <a:off x="179512" y="2097684"/>
            <a:ext cx="462402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5931726" y="250061"/>
            <a:ext cx="3212274" cy="96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12" y="311482"/>
            <a:ext cx="1501304" cy="8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r="8806" b="16181"/>
          <a:stretch/>
        </p:blipFill>
        <p:spPr>
          <a:xfrm>
            <a:off x="4118666" y="1814343"/>
            <a:ext cx="460171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" t="11954" r="81525" b="56030"/>
          <a:stretch/>
        </p:blipFill>
        <p:spPr bwMode="auto">
          <a:xfrm>
            <a:off x="1142964" y="4646108"/>
            <a:ext cx="2094034" cy="2124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48378" y="555681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Школьный  банк </a:t>
            </a:r>
            <a:br>
              <a:rPr lang="ru-RU" sz="2000" b="1" dirty="0"/>
            </a:br>
            <a:r>
              <a:rPr lang="ru-RU" sz="2000" b="1" dirty="0"/>
              <a:t>учебно - исследовательских </a:t>
            </a:r>
            <a:br>
              <a:rPr lang="ru-RU" sz="2000" b="1" dirty="0"/>
            </a:br>
            <a:r>
              <a:rPr lang="ru-RU" sz="2000" b="1" dirty="0"/>
              <a:t>и проектных работ учащихся </a:t>
            </a:r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3422235" y="5901680"/>
            <a:ext cx="838084" cy="32594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29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64219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318" y="1268760"/>
            <a:ext cx="8152963" cy="209965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 научить» на всю жизнь, </a:t>
            </a:r>
          </a:p>
          <a:p>
            <a:pPr marL="0" indent="0" algn="ctr">
              <a:buNone/>
            </a:pP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научить </a:t>
            </a:r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учиться всю жизнь</a:t>
            </a:r>
            <a:endParaRPr lang="ru-RU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305072" y="265551"/>
            <a:ext cx="2626922" cy="78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813"/>
            <a:ext cx="1728192" cy="96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ZAM01\Downloads\фото школы.jpg"/>
          <p:cNvPicPr>
            <a:picLocks noGrp="1"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3645024"/>
            <a:ext cx="5936227" cy="2741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2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023" y="946841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Школьный музей науки «Эврика»</a:t>
            </a:r>
            <a:endParaRPr lang="ru-RU" sz="3200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277636" y="188640"/>
            <a:ext cx="264328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2" y="279261"/>
            <a:ext cx="1558908" cy="87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50" y="2132856"/>
            <a:ext cx="5472608" cy="2503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ZAM01\Desktop\музей три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576" y="3760601"/>
            <a:ext cx="592634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430036" y="341040"/>
            <a:ext cx="264328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680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Проект «Взгляд в космос»</a:t>
            </a:r>
            <a:endParaRPr lang="ru-RU" sz="3200" b="1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558908" cy="87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7082479" y="188640"/>
            <a:ext cx="2024888" cy="606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Ирина\Downloads\IMG-20230528-WA002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r="-733" b="29836"/>
          <a:stretch/>
        </p:blipFill>
        <p:spPr bwMode="auto">
          <a:xfrm>
            <a:off x="971600" y="1340768"/>
            <a:ext cx="3336639" cy="5031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 descr="C:\Users\Ирина\Downloads\IMG-20230528-WA0019.jpg"/>
          <p:cNvPicPr>
            <a:picLocks noChangeAspect="1" noChangeArrowheads="1"/>
          </p:cNvPicPr>
          <p:nvPr/>
        </p:nvPicPr>
        <p:blipFill rotWithShape="1">
          <a:blip r:embed="rId5" cstate="print"/>
          <a:srcRect t="22816" b="9703"/>
          <a:stretch/>
        </p:blipFill>
        <p:spPr bwMode="auto">
          <a:xfrm>
            <a:off x="4932040" y="1412775"/>
            <a:ext cx="3384376" cy="4944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8543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352" y="274638"/>
            <a:ext cx="6491064" cy="995712"/>
          </a:xfrm>
        </p:spPr>
        <p:txBody>
          <a:bodyPr>
            <a:normAutofit/>
          </a:bodyPr>
          <a:lstStyle/>
          <a:p>
            <a:r>
              <a:rPr lang="ru-RU" sz="2800" b="1" dirty="0"/>
              <a:t>Исследовательская работа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«</a:t>
            </a:r>
            <a:r>
              <a:rPr lang="ru-RU" sz="2800" b="1" dirty="0"/>
              <a:t>РН в средствах личной </a:t>
            </a:r>
            <a:r>
              <a:rPr lang="ru-RU" sz="2800" b="1" dirty="0" smtClean="0"/>
              <a:t>гигиены»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6027665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70350"/>
            <a:ext cx="5082702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517232"/>
            <a:ext cx="1558908" cy="87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228184" y="116632"/>
            <a:ext cx="264328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755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Исследовательская </a:t>
            </a:r>
            <a:r>
              <a:rPr lang="ru-RU" sz="2800" b="1" dirty="0" smtClean="0"/>
              <a:t> работа </a:t>
            </a:r>
            <a:br>
              <a:rPr lang="ru-RU" sz="2800" b="1" dirty="0" smtClean="0"/>
            </a:br>
            <a:r>
              <a:rPr lang="ru-RU" sz="2800" b="1" dirty="0" smtClean="0"/>
              <a:t>«Освещенность </a:t>
            </a:r>
            <a:r>
              <a:rPr lang="ru-RU" sz="2800" b="1" dirty="0"/>
              <a:t>школьных кабинетов</a:t>
            </a:r>
            <a:r>
              <a:rPr lang="ru-RU" sz="2800" b="1" dirty="0" smtClean="0"/>
              <a:t>» </a:t>
            </a:r>
            <a:endParaRPr lang="ru-RU" sz="2800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179512" y="188640"/>
            <a:ext cx="240298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Ирина\Downloads\16853035441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339" y="1700808"/>
            <a:ext cx="6341969" cy="4764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33185"/>
            <a:ext cx="1558908" cy="87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655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600" b="1" dirty="0" smtClean="0">
                <a:solidFill>
                  <a:srgbClr val="C00000"/>
                </a:solidFill>
              </a:rPr>
              <a:t>Центр </a:t>
            </a:r>
            <a:r>
              <a:rPr lang="ru-RU" sz="3600" b="1" dirty="0">
                <a:solidFill>
                  <a:srgbClr val="C00000"/>
                </a:solidFill>
              </a:rPr>
              <a:t>– </a:t>
            </a: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это </a:t>
            </a:r>
            <a:r>
              <a:rPr lang="ru-RU" sz="3600" b="1" dirty="0">
                <a:solidFill>
                  <a:srgbClr val="C00000"/>
                </a:solidFill>
              </a:rPr>
              <a:t>источник обновления и инноваций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785" y="2204864"/>
            <a:ext cx="8229600" cy="388843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Совершенствование условий</a:t>
            </a:r>
          </a:p>
          <a:p>
            <a:r>
              <a:rPr lang="ru-RU" sz="4800" dirty="0" smtClean="0"/>
              <a:t>Расширение возможностей</a:t>
            </a:r>
          </a:p>
          <a:p>
            <a:r>
              <a:rPr lang="ru-RU" sz="4800" dirty="0" smtClean="0"/>
              <a:t>Практика</a:t>
            </a:r>
          </a:p>
          <a:p>
            <a:r>
              <a:rPr lang="ru-RU" sz="4800" dirty="0" smtClean="0"/>
              <a:t>Современное оборудование</a:t>
            </a:r>
            <a:endParaRPr lang="ru-RU" sz="4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228184" y="188640"/>
            <a:ext cx="2684887" cy="80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1438382" cy="80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79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2774388"/>
            <a:ext cx="2914882" cy="21962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Проектная и исследовательская деятельность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684" y="1628800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ФГОС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4435" y="2852936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ФОП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4435" y="4005064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Федеральные программы школьных предметов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4435" y="5157192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Профессиональный стандарт педагога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564004" y="1844824"/>
            <a:ext cx="2304140" cy="115212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1" idx="3"/>
          </p:cNvCxnSpPr>
          <p:nvPr/>
        </p:nvCxnSpPr>
        <p:spPr>
          <a:xfrm>
            <a:off x="3584755" y="3248980"/>
            <a:ext cx="2283389" cy="39604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4" idx="3"/>
          </p:cNvCxnSpPr>
          <p:nvPr/>
        </p:nvCxnSpPr>
        <p:spPr>
          <a:xfrm flipV="1">
            <a:off x="3584755" y="4149080"/>
            <a:ext cx="2283389" cy="25202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706960" cy="95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9" name="Прямая со стрелкой 38"/>
          <p:cNvCxnSpPr/>
          <p:nvPr/>
        </p:nvCxnSpPr>
        <p:spPr>
          <a:xfrm flipV="1">
            <a:off x="3584755" y="4653136"/>
            <a:ext cx="2283389" cy="108012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5715744" y="188640"/>
            <a:ext cx="3067282" cy="919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0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300192" y="332656"/>
            <a:ext cx="2619492" cy="78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233"/>
            <a:ext cx="1656185" cy="92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856722"/>
              </p:ext>
            </p:extLst>
          </p:nvPr>
        </p:nvGraphicFramePr>
        <p:xfrm>
          <a:off x="323528" y="1268760"/>
          <a:ext cx="8496944" cy="54016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8472"/>
                <a:gridCol w="4248472"/>
              </a:tblGrid>
              <a:tr h="92873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Исследование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Проект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087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Цель – выяснение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сущности явления, истины, открытия новых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закономерностей</a:t>
                      </a:r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Цель – реализация проектного замысла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961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Исследование подразумевает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выдвижение гипотез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Гипотеза в проекте может 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быть не всегда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9206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Результаты не всегда предсказуемы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Результат – заранее продуманный проектный продукт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7604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effectLst/>
                        </a:rPr>
                        <a:t>Проектная  и исследовательская  деятельности содержат элементы исследований, поиск нового и неизвестного</a:t>
                      </a:r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17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850" y="130623"/>
            <a:ext cx="8363272" cy="77809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Модель деятельности обучающихся </a:t>
            </a:r>
            <a:r>
              <a:rPr lang="ru-RU" sz="3100" b="1" dirty="0" smtClean="0"/>
              <a:t>«Я - исследователь»</a:t>
            </a:r>
            <a:endParaRPr lang="ru-RU" sz="31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3405928" y="2832689"/>
            <a:ext cx="2592288" cy="1728192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Я -исследователь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3491880" y="908721"/>
            <a:ext cx="2420385" cy="1897406"/>
          </a:xfrm>
          <a:prstGeom prst="hexag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с элементами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исследова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463993" y="4640634"/>
            <a:ext cx="2448272" cy="1944216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дополни</a:t>
            </a:r>
          </a:p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тельного </a:t>
            </a:r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</a:t>
            </a:r>
            <a:endParaRPr lang="ru-RU" sz="22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ния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1619672" y="1895225"/>
            <a:ext cx="2332678" cy="182180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Олимпиад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ное</a:t>
            </a:r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движение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619672" y="3717032"/>
            <a:ext cx="2332678" cy="1908212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ШНО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424447" y="1895224"/>
            <a:ext cx="2449665" cy="1821807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 по выбору учащихся в рамках  УП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424447" y="3664899"/>
            <a:ext cx="2449665" cy="1951470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Учебные курсы внеурочной деятель</a:t>
            </a:r>
          </a:p>
          <a:p>
            <a:pPr algn="ctr"/>
            <a:r>
              <a:rPr lang="ru-RU" sz="22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ности</a:t>
            </a:r>
            <a:endParaRPr lang="ru-RU" sz="2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372200" y="5829853"/>
            <a:ext cx="2608280" cy="7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773526"/>
            <a:ext cx="1450483" cy="811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90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Открытие Центра </a:t>
            </a:r>
            <a:r>
              <a:rPr lang="ru-RU" sz="2800" b="1" dirty="0"/>
              <a:t>образования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естественно </a:t>
            </a:r>
            <a:r>
              <a:rPr lang="ru-RU" sz="2800" b="1" dirty="0"/>
              <a:t>– научной направленности Точка роста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1136010" cy="63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r="8608" b="21165"/>
          <a:stretch/>
        </p:blipFill>
        <p:spPr bwMode="auto">
          <a:xfrm>
            <a:off x="6660232" y="5517232"/>
            <a:ext cx="2331915" cy="764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Ирина\Downloads\химия 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t="27721"/>
          <a:stretch/>
        </p:blipFill>
        <p:spPr bwMode="auto">
          <a:xfrm>
            <a:off x="357076" y="1591317"/>
            <a:ext cx="3384899" cy="3271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Ирина\Downloads\IMG-20220914-WA0020 (1).jpg"/>
          <p:cNvPicPr>
            <a:picLocks noChangeAspect="1" noChangeArrowheads="1"/>
          </p:cNvPicPr>
          <p:nvPr/>
        </p:nvPicPr>
        <p:blipFill rotWithShape="1">
          <a:blip r:embed="rId5" cstate="print"/>
          <a:srcRect t="28359"/>
          <a:stretch/>
        </p:blipFill>
        <p:spPr bwMode="auto">
          <a:xfrm>
            <a:off x="5220072" y="1466814"/>
            <a:ext cx="3685370" cy="3520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Ирина\Downloads\1663146391753(1).jpg"/>
          <p:cNvPicPr>
            <a:picLocks noChangeAspect="1" noChangeArrowheads="1"/>
          </p:cNvPicPr>
          <p:nvPr/>
        </p:nvPicPr>
        <p:blipFill rotWithShape="1">
          <a:blip r:embed="rId6" cstate="print"/>
          <a:srcRect t="15142"/>
          <a:stretch/>
        </p:blipFill>
        <p:spPr bwMode="auto">
          <a:xfrm>
            <a:off x="1835696" y="3667860"/>
            <a:ext cx="4608512" cy="2862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445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8" t="22349" r="24242" b="10856"/>
          <a:stretch/>
        </p:blipFill>
        <p:spPr bwMode="auto">
          <a:xfrm>
            <a:off x="779889" y="346464"/>
            <a:ext cx="7488832" cy="617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7191651" y="211898"/>
            <a:ext cx="1817481" cy="54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4" y="210055"/>
            <a:ext cx="1008111" cy="563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61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04302"/>
            <a:ext cx="8157592" cy="1351474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800" b="1" dirty="0" smtClean="0"/>
              <a:t>Урок физики  </a:t>
            </a:r>
            <a:r>
              <a:rPr lang="ru-RU" sz="2800" b="1" dirty="0"/>
              <a:t>в </a:t>
            </a:r>
            <a:r>
              <a:rPr lang="ru-RU" sz="2800" b="1" dirty="0" smtClean="0"/>
              <a:t>7 классе  Тема: «Закон Паскаля</a:t>
            </a:r>
            <a:br>
              <a:rPr lang="ru-RU" sz="2800" b="1" dirty="0" smtClean="0"/>
            </a:br>
            <a:r>
              <a:rPr lang="ru-RU" sz="2800" b="1" dirty="0" smtClean="0"/>
              <a:t>Определение давления жидкости»</a:t>
            </a:r>
            <a:br>
              <a:rPr lang="ru-RU" sz="2800" b="1" dirty="0" smtClean="0"/>
            </a:br>
            <a:r>
              <a:rPr lang="ru-RU" sz="2800" b="1" dirty="0" smtClean="0"/>
              <a:t>Применяется датчик абсолютного давления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5220072" y="5606128"/>
            <a:ext cx="2770865" cy="83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7920"/>
            <a:ext cx="1656184" cy="92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96" y="2852936"/>
            <a:ext cx="421960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2" b="15608"/>
          <a:stretch/>
        </p:blipFill>
        <p:spPr bwMode="auto">
          <a:xfrm>
            <a:off x="3967298" y="2636912"/>
            <a:ext cx="5018004" cy="2508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663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2514"/>
            <a:ext cx="8229600" cy="189143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Урок биологии в 5 классе </a:t>
            </a:r>
            <a:br>
              <a:rPr lang="ru-RU" sz="2800" b="1" dirty="0" smtClean="0"/>
            </a:br>
            <a:r>
              <a:rPr lang="ru-RU" sz="2800" b="1" dirty="0" smtClean="0"/>
              <a:t>по теме: «Приготовление микропрепарата </a:t>
            </a:r>
            <a:br>
              <a:rPr lang="ru-RU" sz="2800" b="1" dirty="0" smtClean="0"/>
            </a:br>
            <a:r>
              <a:rPr lang="ru-RU" sz="2800" b="1" dirty="0" smtClean="0"/>
              <a:t>кожицы чешуи лука» </a:t>
            </a:r>
            <a:br>
              <a:rPr lang="ru-RU" sz="2800" b="1" dirty="0" smtClean="0"/>
            </a:br>
            <a:r>
              <a:rPr lang="ru-RU" sz="2800" b="1" dirty="0" smtClean="0"/>
              <a:t>с применением микроскопа</a:t>
            </a:r>
            <a:endParaRPr lang="ru-RU" sz="28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" y="2564904"/>
            <a:ext cx="8229600" cy="374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0" b="21165"/>
          <a:stretch/>
        </p:blipFill>
        <p:spPr bwMode="auto">
          <a:xfrm>
            <a:off x="6588224" y="217858"/>
            <a:ext cx="2448272" cy="733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98" y="116632"/>
            <a:ext cx="167356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794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715</TotalTime>
  <Words>349</Words>
  <Application>Microsoft Office PowerPoint</Application>
  <PresentationFormat>Экран (4:3)</PresentationFormat>
  <Paragraphs>119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Современные форматы  и практики организации проектной и исследовательской деятельности</vt:lpstr>
      <vt:lpstr>  </vt:lpstr>
      <vt:lpstr>Презентация PowerPoint</vt:lpstr>
      <vt:lpstr>Презентация PowerPoint</vt:lpstr>
      <vt:lpstr>Модель деятельности обучающихся «Я - исследователь»</vt:lpstr>
      <vt:lpstr>Открытие Центра образования  естественно – научной направленности Точка роста</vt:lpstr>
      <vt:lpstr>Презентация PowerPoint</vt:lpstr>
      <vt:lpstr> Урок физики  в 7 классе  Тема: «Закон Паскаля Определение давления жидкости» Применяется датчик абсолютного давления </vt:lpstr>
      <vt:lpstr>Урок биологии в 5 классе  по теме: «Приготовление микропрепарата  кожицы чешуи лука»  с применением микроскопа</vt:lpstr>
      <vt:lpstr>Урок химии в 8 классе  по теме:  «Электролитическая диссоциация»  Применяется датчик электропроводности</vt:lpstr>
      <vt:lpstr>Урок химии в 8 классе по теме: Условия и признаки протекания химических реакций  Используется датчик температуры платиновый  и датчик измерения водородного показателя рН</vt:lpstr>
      <vt:lpstr>Практические работы по химии с использованием   реактивов центра Точка роста</vt:lpstr>
      <vt:lpstr>Подготовка к выполнению  практической части ОГЭ по химии</vt:lpstr>
      <vt:lpstr>«Общие вопросы физики» 10-11 кл «Общая химия» 10-11 кл</vt:lpstr>
      <vt:lpstr>Презентация PowerPoint</vt:lpstr>
      <vt:lpstr>Презентация PowerPoint</vt:lpstr>
      <vt:lpstr>Презентация PowerPoint</vt:lpstr>
      <vt:lpstr>Презентация PowerPoint</vt:lpstr>
      <vt:lpstr>    Школьные НПК    </vt:lpstr>
      <vt:lpstr>Школьный музей науки «Эврика»</vt:lpstr>
      <vt:lpstr>Проект «Взгляд в космос»</vt:lpstr>
      <vt:lpstr>Исследовательская работа  «РН в средствах личной гигиены»</vt:lpstr>
      <vt:lpstr>Исследовательская  работа  «Освещенность школьных кабинетов» </vt:lpstr>
      <vt:lpstr> Центр –  это источник обновления и инноваций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 форматы и практики организации проектной и исследовательской деятельности</dc:title>
  <dc:creator>ВазюковаИЕ</dc:creator>
  <cp:lastModifiedBy>ВазюковаИЕ</cp:lastModifiedBy>
  <cp:revision>71</cp:revision>
  <dcterms:created xsi:type="dcterms:W3CDTF">2023-05-25T13:24:45Z</dcterms:created>
  <dcterms:modified xsi:type="dcterms:W3CDTF">2023-05-28T23:14:15Z</dcterms:modified>
</cp:coreProperties>
</file>